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63" r:id="rId3"/>
    <p:sldId id="264" r:id="rId4"/>
    <p:sldId id="266" r:id="rId5"/>
    <p:sldId id="257" r:id="rId6"/>
    <p:sldId id="258" r:id="rId7"/>
    <p:sldId id="259" r:id="rId8"/>
    <p:sldId id="271" r:id="rId9"/>
    <p:sldId id="267" r:id="rId10"/>
    <p:sldId id="260" r:id="rId11"/>
    <p:sldId id="272" r:id="rId12"/>
    <p:sldId id="261" r:id="rId13"/>
    <p:sldId id="270" r:id="rId14"/>
    <p:sldId id="265" r:id="rId15"/>
    <p:sldId id="269" r:id="rId16"/>
    <p:sldId id="26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647"/>
    <p:restoredTop sz="96296"/>
  </p:normalViewPr>
  <p:slideViewPr>
    <p:cSldViewPr snapToGrid="0" snapToObjects="1">
      <p:cViewPr varScale="1">
        <p:scale>
          <a:sx n="95" d="100"/>
          <a:sy n="95" d="100"/>
        </p:scale>
        <p:origin x="18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4/1/26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03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507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751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4/1/26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84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093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203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4/1/26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4/1/26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745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4/1/26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6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514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780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4/1/26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73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8926A6A-C9E1-2F49-AB53-42EB40E38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59" b="21860"/>
          <a:stretch/>
        </p:blipFill>
        <p:spPr>
          <a:xfrm>
            <a:off x="20" y="10"/>
            <a:ext cx="12185156" cy="6857990"/>
          </a:xfrm>
          <a:prstGeom prst="rect">
            <a:avLst/>
          </a:prstGeom>
        </p:spPr>
      </p:pic>
      <p:sp>
        <p:nvSpPr>
          <p:cNvPr id="120" name="Rectangle 75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C89271-E4DF-FB40-BF5C-50F40F031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300" y="942588"/>
            <a:ext cx="5565648" cy="2682171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400" dirty="0">
                <a:solidFill>
                  <a:srgbClr val="FFFFFF"/>
                </a:solidFill>
              </a:rPr>
            </a:br>
            <a:br>
              <a:rPr lang="fr-FR" sz="4400" dirty="0">
                <a:solidFill>
                  <a:srgbClr val="FFFFFF"/>
                </a:solidFill>
              </a:rPr>
            </a:br>
            <a:r>
              <a:rPr lang="fr-FR" sz="4400" dirty="0">
                <a:solidFill>
                  <a:srgbClr val="FFFFFF"/>
                </a:solidFill>
              </a:rPr>
              <a:t>Classes vertes au Castel Notre-Dame</a:t>
            </a:r>
            <a:br>
              <a:rPr lang="fr-FR" sz="4400" dirty="0">
                <a:solidFill>
                  <a:srgbClr val="FFFFFF"/>
                </a:solidFill>
              </a:rPr>
            </a:br>
            <a:r>
              <a:rPr lang="fr-FR" sz="2000" b="1" dirty="0" err="1">
                <a:solidFill>
                  <a:srgbClr val="FFFFFF"/>
                </a:solidFill>
                <a:latin typeface="Georgia Pro Semibold" panose="020F0502020204030204" pitchFamily="34" charset="0"/>
                <a:cs typeface="Georgia Pro Semibold" panose="020F0502020204030204" pitchFamily="34" charset="0"/>
              </a:rPr>
              <a:t>Remersdael</a:t>
            </a:r>
            <a:br>
              <a:rPr lang="fr-FR" sz="4400" b="1" dirty="0">
                <a:solidFill>
                  <a:srgbClr val="FFFFFF"/>
                </a:solidFill>
                <a:latin typeface="Georgia Pro Semibold" panose="020F0502020204030204" pitchFamily="34" charset="0"/>
                <a:cs typeface="Georgia Pro Semibold" panose="020F0502020204030204" pitchFamily="34" charset="0"/>
              </a:rPr>
            </a:br>
            <a:endParaRPr lang="fr-FR" sz="44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AA28E0-C70F-E748-A098-AFF012E99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352" y="3175597"/>
            <a:ext cx="5565648" cy="1633040"/>
          </a:xfrm>
        </p:spPr>
        <p:txBody>
          <a:bodyPr>
            <a:normAutofit/>
          </a:bodyPr>
          <a:lstStyle/>
          <a:p>
            <a:pPr algn="ctr"/>
            <a:endParaRPr lang="fr-FR" b="1" i="1" dirty="0">
              <a:solidFill>
                <a:srgbClr val="FFFFFF"/>
              </a:solidFill>
              <a:latin typeface="Georgia Pro Semibold" panose="020F0502020204030204" pitchFamily="34" charset="0"/>
              <a:cs typeface="Georgia Pro Semibold" panose="020F0502020204030204" pitchFamily="34" charset="0"/>
            </a:endParaRPr>
          </a:p>
          <a:p>
            <a:pPr algn="ctr"/>
            <a:r>
              <a:rPr lang="fr-FR" b="1" i="1" dirty="0">
                <a:solidFill>
                  <a:srgbClr val="FFFFFF"/>
                </a:solidFill>
                <a:latin typeface="Georgia Pro Semibold" panose="020F0502020204030204" pitchFamily="34" charset="0"/>
                <a:cs typeface="Georgia Pro Semibold" panose="020F0502020204030204" pitchFamily="34" charset="0"/>
              </a:rPr>
              <a:t>du mercredi 27 mai au vendredi 29 mai</a:t>
            </a:r>
          </a:p>
        </p:txBody>
      </p:sp>
      <p:grpSp>
        <p:nvGrpSpPr>
          <p:cNvPr id="121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9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22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Image 4" descr="Une image contenant carte, atlas, texte&#10;&#10;Le contenu généré par l’IA peut être incorrect.">
            <a:extLst>
              <a:ext uri="{FF2B5EF4-FFF2-40B4-BE49-F238E27FC236}">
                <a16:creationId xmlns:a16="http://schemas.microsoft.com/office/drawing/2014/main" id="{E2C303AA-F78C-4D70-5919-9C76218F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803" y="13297"/>
            <a:ext cx="3163373" cy="6858000"/>
          </a:xfrm>
          <a:prstGeom prst="rect">
            <a:avLst/>
          </a:prstGeom>
        </p:spPr>
      </p:pic>
      <p:pic>
        <p:nvPicPr>
          <p:cNvPr id="9" name="Image 8" descr="Une image contenant plein air, bâtiment, nuage, ciel&#10;&#10;Le contenu généré par l’IA peut être incorrect.">
            <a:extLst>
              <a:ext uri="{FF2B5EF4-FFF2-40B4-BE49-F238E27FC236}">
                <a16:creationId xmlns:a16="http://schemas.microsoft.com/office/drawing/2014/main" id="{203DAC1C-160E-8B7D-C4FB-E6C5E941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864" y="2740361"/>
            <a:ext cx="864784" cy="7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7867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E8372B-2C03-FD40-8545-5182A485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Les </a:t>
            </a:r>
            <a:r>
              <a:rPr lang="fr-FR" dirty="0"/>
              <a:t>repas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7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EF145A-DC00-5E4C-86BA-44101F701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717" y="2796427"/>
            <a:ext cx="4663649" cy="3274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i="1" dirty="0">
                <a:latin typeface="Georgia Pro Semibold" panose="02040502050405020303" pitchFamily="18" charset="0"/>
              </a:rPr>
              <a:t>Tous les repas sont déclinés en repas végétarien</a:t>
            </a:r>
          </a:p>
          <a:p>
            <a:r>
              <a:rPr lang="fr-FR" i="1" dirty="0">
                <a:latin typeface="Georgia Pro Semibold" panose="02040502050405020303" pitchFamily="18" charset="0"/>
              </a:rPr>
              <a:t>(à mentionner sur la fiche médicale)</a:t>
            </a:r>
          </a:p>
          <a:p>
            <a:endParaRPr lang="fr-FR" i="1" dirty="0">
              <a:latin typeface="Georgia Pro Cond Light" panose="02040502050405020303" pitchFamily="18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Espace réservé du contenu 9" descr="Une image contenant texte, intérieur, différent, bureau&#10;&#10;Description générée automatiquement">
            <a:extLst>
              <a:ext uri="{FF2B5EF4-FFF2-40B4-BE49-F238E27FC236}">
                <a16:creationId xmlns:a16="http://schemas.microsoft.com/office/drawing/2014/main" id="{70CFA8CD-9EB2-EB4C-3E0C-78AE7BBD7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86" r="20896" b="2"/>
          <a:stretch/>
        </p:blipFill>
        <p:spPr>
          <a:xfrm>
            <a:off x="7866702" y="245495"/>
            <a:ext cx="4312203" cy="521099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86F5B64-0019-0A93-BC3C-D70C9FE40036}"/>
              </a:ext>
            </a:extLst>
          </p:cNvPr>
          <p:cNvSpPr txBox="1"/>
          <p:nvPr/>
        </p:nvSpPr>
        <p:spPr>
          <a:xfrm>
            <a:off x="2654121" y="4919142"/>
            <a:ext cx="2952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+mj-lt"/>
              </a:rPr>
              <a:t>Horaire des repas:</a:t>
            </a:r>
            <a:br>
              <a:rPr lang="fr-FR" sz="2000" i="1" dirty="0">
                <a:latin typeface="+mj-lt"/>
              </a:rPr>
            </a:br>
            <a:r>
              <a:rPr lang="fr-FR" sz="2000" i="1" dirty="0">
                <a:latin typeface="+mj-lt"/>
              </a:rPr>
              <a:t>8h30: déjeuner</a:t>
            </a:r>
            <a:br>
              <a:rPr lang="fr-FR" sz="2000" i="1" dirty="0">
                <a:latin typeface="+mj-lt"/>
              </a:rPr>
            </a:br>
            <a:r>
              <a:rPr lang="fr-FR" sz="2000" i="1" dirty="0">
                <a:latin typeface="+mj-lt"/>
              </a:rPr>
              <a:t>12h: dîner</a:t>
            </a:r>
            <a:br>
              <a:rPr lang="fr-FR" sz="2000" i="1" dirty="0">
                <a:latin typeface="+mj-lt"/>
              </a:rPr>
            </a:br>
            <a:r>
              <a:rPr lang="fr-FR" sz="2000" i="1" dirty="0">
                <a:latin typeface="+mj-lt"/>
              </a:rPr>
              <a:t>16h: goûter</a:t>
            </a:r>
            <a:br>
              <a:rPr lang="fr-FR" sz="2000" i="1" dirty="0">
                <a:latin typeface="+mj-lt"/>
              </a:rPr>
            </a:br>
            <a:r>
              <a:rPr lang="fr-FR" sz="2000" i="1" dirty="0">
                <a:latin typeface="+mj-lt"/>
              </a:rPr>
              <a:t>18h30: souper </a:t>
            </a:r>
          </a:p>
        </p:txBody>
      </p:sp>
      <p:pic>
        <p:nvPicPr>
          <p:cNvPr id="21" name="Image 20" descr="Une image contenant table&#10;&#10;Description générée automatiquement">
            <a:extLst>
              <a:ext uri="{FF2B5EF4-FFF2-40B4-BE49-F238E27FC236}">
                <a16:creationId xmlns:a16="http://schemas.microsoft.com/office/drawing/2014/main" id="{B349AADD-0A9C-115C-6490-4A05208B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59" y="100843"/>
            <a:ext cx="2516443" cy="30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672110-E6A9-50E6-B102-C76ACD4C1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2A57FD-30F0-1922-0E1A-6F5C951F9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8E5472-B8A0-9AD9-BF51-0CF67C2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579CDD-B87E-FCB0-009D-F322CBAB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7145D24-C6BD-BFBF-4D3F-85DE148D1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70544E-4C78-DD5F-FDB1-AF23BB820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A2E854E2-4DD6-0F1E-079B-5FF27B90E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172B73ED-A4B6-E619-0C06-DE35EEB56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BCB3C11E-487E-25C8-75BC-720B4BE6E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D3F22D-0537-24C8-D790-0C4EF8CBC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FCBDD6-DE78-1EF5-921D-61D14F616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0FF1D7DF-CE8D-91BF-BC6E-4A7246670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38437048-6246-9E75-7CCF-3A30E09A0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EE0A1E3A-474A-3460-3B93-ACB444CF9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1F95CF2C-5F50-4030-3216-964B8083E9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4D3DBD88-8BE2-D75D-7AD4-D365C3DE9E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9BDD8169-7117-601D-E83C-E015D65B1F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10DABF9B-8493-84A8-896C-88F97EBCA7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D7627BB-0BC1-B550-0F64-1649F6EE5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472A3F-0A36-2050-2250-BA38E67A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Les </a:t>
            </a:r>
            <a:r>
              <a:rPr lang="fr-FR" dirty="0"/>
              <a:t>chambres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5917A52-6816-15C7-30AB-FFCE000A0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aphic 78">
            <a:extLst>
              <a:ext uri="{FF2B5EF4-FFF2-40B4-BE49-F238E27FC236}">
                <a16:creationId xmlns:a16="http://schemas.microsoft.com/office/drawing/2014/main" id="{4405C1A1-06F6-6343-8AC7-D633AAEDC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7" name="Graphic 78">
              <a:extLst>
                <a:ext uri="{FF2B5EF4-FFF2-40B4-BE49-F238E27FC236}">
                  <a16:creationId xmlns:a16="http://schemas.microsoft.com/office/drawing/2014/main" id="{4D470B04-6046-A49E-D79F-BB1D1B60E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78">
              <a:extLst>
                <a:ext uri="{FF2B5EF4-FFF2-40B4-BE49-F238E27FC236}">
                  <a16:creationId xmlns:a16="http://schemas.microsoft.com/office/drawing/2014/main" id="{7A746147-FE2D-1696-699A-FF6EE1494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A2C682FE-6DBC-405D-93FE-6FE5A46AE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0ACA6DE9-B6C0-9446-2BA1-D10AA2CDF2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B481CB78-7130-BAC5-E218-FAA8A78A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7C3ECFD1-173E-1E4E-400E-378CB375A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098270-3A03-46CB-25AA-D805B8C5F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717" y="2796427"/>
            <a:ext cx="4663649" cy="3274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i="1" dirty="0">
                <a:latin typeface="Georgia Pro Cond Light" panose="02040502050405020303" pitchFamily="18" charset="0"/>
              </a:rPr>
              <a:t>Les chambres se composent de lits superposés.</a:t>
            </a:r>
          </a:p>
          <a:p>
            <a:r>
              <a:rPr lang="fr-FR" i="1" dirty="0">
                <a:latin typeface="Georgia Pro Cond Light" panose="02040502050405020303" pitchFamily="18" charset="0"/>
              </a:rPr>
              <a:t>Les enseignantes dorment aux étages, près de leurs classes.</a:t>
            </a:r>
          </a:p>
        </p:txBody>
      </p:sp>
      <p:pic>
        <p:nvPicPr>
          <p:cNvPr id="6" name="Espace réservé du contenu 5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E2532940-928E-60C0-1BC8-223A19312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4375" y="552793"/>
            <a:ext cx="3779021" cy="5661456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CF39A41-F590-B6E3-2B77-163C4235A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7E2787-DF88-258F-A67A-36F71060F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97AB533-7D6B-7815-5EEE-7475C215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FFFD7F-0E40-9109-76DF-6FBE41A59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F8A0628-9B88-0D23-00F2-7E4BF3F2B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id="{79DB653E-89F9-74B0-9F18-6D07820D7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E3C82D12-D9F1-26EE-C91E-1E223782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A20D84DD-09D8-38E6-B285-012505242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733F606-1551-35D2-B9B7-50719BAAA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403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E8372B-2C03-FD40-8545-5182A485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5" y="787068"/>
            <a:ext cx="4213359" cy="1890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dirty="0"/>
              <a:t>Les moments “libres”</a:t>
            </a:r>
          </a:p>
        </p:txBody>
      </p:sp>
      <p:pic>
        <p:nvPicPr>
          <p:cNvPr id="6" name="Espace réservé du contenu 5" descr="Une image contenant différent, plusieurs&#10;&#10;Description générée automatiquement">
            <a:extLst>
              <a:ext uri="{FF2B5EF4-FFF2-40B4-BE49-F238E27FC236}">
                <a16:creationId xmlns:a16="http://schemas.microsoft.com/office/drawing/2014/main" id="{A2D51690-58B7-1F4E-AC84-6FF7C78AB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08" y="154088"/>
            <a:ext cx="3331196" cy="4990557"/>
          </a:xfrm>
          <a:prstGeom prst="rect">
            <a:avLst/>
          </a:prstGeom>
        </p:spPr>
      </p:pic>
      <p:grpSp>
        <p:nvGrpSpPr>
          <p:cNvPr id="34" name="Graphic 78">
            <a:extLst>
              <a:ext uri="{FF2B5EF4-FFF2-40B4-BE49-F238E27FC236}">
                <a16:creationId xmlns:a16="http://schemas.microsoft.com/office/drawing/2014/main" id="{5E46079A-4648-465E-9D1A-479174C9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1728" y="3092185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A3BA42E0-6D8E-44BF-AC6B-5FB25C200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91EF6403-FD18-4EC0-840F-8F70F3494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92B6AD13-0D11-4C0C-A362-E048C9732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61DDD1A9-F0A4-4900-9DEF-F6B383361B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F26977AE-F962-40FD-945B-D1E106951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078955A-1871-4463-B23D-8AD33984C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F1D297-74F5-4948-9655-BC87A30A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637359"/>
            <a:ext cx="5486401" cy="1220641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6DB040-BB4B-446D-9172-7253A566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782" y="5182141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8AE7480-26E8-4D60-9ABF-DF801570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44645D-B360-4E3D-A96A-6D9CE4F34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99C8E1E-3260-4E6A-83CA-933468316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3A551C21-5423-4320-86B3-CA6956E70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6D1A9E3F-8323-45A6-B267-8EA6B1A00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F4049F71-8749-4860-8F6D-611D459A9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9D62868-92E4-42DF-9CF9-A9190CC14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EF145A-DC00-5E4C-86BA-44101F701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9915" y="3429000"/>
            <a:ext cx="4213359" cy="26419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i="1" dirty="0">
                <a:latin typeface="Georgia Pro Cond Light" panose="02040502050405020303" pitchFamily="18" charset="0"/>
              </a:rPr>
              <a:t>Nous profiterons de l’extérieur au maximum.</a:t>
            </a:r>
          </a:p>
          <a:p>
            <a:r>
              <a:rPr lang="fr-FR" i="1" dirty="0">
                <a:latin typeface="Georgia Pro Cond Light" panose="02040502050405020303" pitchFamily="18" charset="0"/>
              </a:rPr>
              <a:t>Le soir, les enfants pourront profiter de moments calmes, de jeux, de lecture d’albums.</a:t>
            </a:r>
          </a:p>
        </p:txBody>
      </p:sp>
      <p:pic>
        <p:nvPicPr>
          <p:cNvPr id="5" name="Image 4" descr="Une image contenant plein air, herbe, arbre, forêt&#10;&#10;Le contenu généré par l’IA peut être incorrect.">
            <a:extLst>
              <a:ext uri="{FF2B5EF4-FFF2-40B4-BE49-F238E27FC236}">
                <a16:creationId xmlns:a16="http://schemas.microsoft.com/office/drawing/2014/main" id="{3D6B997C-C6A1-087D-71B9-F3A3C23B2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005" y="154088"/>
            <a:ext cx="1705582" cy="1279187"/>
          </a:xfrm>
          <a:prstGeom prst="rect">
            <a:avLst/>
          </a:prstGeom>
        </p:spPr>
      </p:pic>
      <p:pic>
        <p:nvPicPr>
          <p:cNvPr id="8" name="Image 7" descr="Une image contenant plein air, herbe, ciel, terrain de jeux&#10;&#10;Le contenu généré par l’IA peut être incorrect.">
            <a:extLst>
              <a:ext uri="{FF2B5EF4-FFF2-40B4-BE49-F238E27FC236}">
                <a16:creationId xmlns:a16="http://schemas.microsoft.com/office/drawing/2014/main" id="{2777DFD0-B9E4-BE01-C6FF-8EA98B8C5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04" y="3865458"/>
            <a:ext cx="1705582" cy="1279187"/>
          </a:xfrm>
          <a:prstGeom prst="rect">
            <a:avLst/>
          </a:prstGeom>
        </p:spPr>
      </p:pic>
      <p:pic>
        <p:nvPicPr>
          <p:cNvPr id="10" name="Image 9" descr="Une image contenant plein air, nuage, ciel, bâtiment&#10;&#10;Le contenu généré par l’IA peut être incorrect.">
            <a:extLst>
              <a:ext uri="{FF2B5EF4-FFF2-40B4-BE49-F238E27FC236}">
                <a16:creationId xmlns:a16="http://schemas.microsoft.com/office/drawing/2014/main" id="{77BAA0AD-E2CD-B0ED-4ACF-44FFD1A01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566" y="1426205"/>
            <a:ext cx="1696457" cy="1272343"/>
          </a:xfrm>
          <a:prstGeom prst="rect">
            <a:avLst/>
          </a:prstGeom>
        </p:spPr>
      </p:pic>
      <p:pic>
        <p:nvPicPr>
          <p:cNvPr id="21" name="Image 20" descr="Une image contenant plein air, arbre, plante, personnes&#10;&#10;Le contenu généré par l’IA peut être incorrect.">
            <a:extLst>
              <a:ext uri="{FF2B5EF4-FFF2-40B4-BE49-F238E27FC236}">
                <a16:creationId xmlns:a16="http://schemas.microsoft.com/office/drawing/2014/main" id="{FB74FB8A-743F-03E2-2561-4BC89888D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616" y="2619836"/>
            <a:ext cx="1711828" cy="12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1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0AC9B-258F-4F44-8075-74866E8F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165" y="1986455"/>
            <a:ext cx="4315386" cy="2421641"/>
          </a:xfrm>
        </p:spPr>
        <p:txBody>
          <a:bodyPr/>
          <a:lstStyle/>
          <a:p>
            <a:r>
              <a:rPr lang="fr-FR" dirty="0"/>
              <a:t>Vos documents: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Liste du matériel</a:t>
            </a:r>
            <a:br>
              <a:rPr lang="fr-FR" dirty="0"/>
            </a:br>
            <a:r>
              <a:rPr lang="fr-FR" dirty="0"/>
              <a:t>Fiche médicale </a:t>
            </a:r>
          </a:p>
        </p:txBody>
      </p:sp>
    </p:spTree>
    <p:extLst>
      <p:ext uri="{BB962C8B-B14F-4D97-AF65-F5344CB8AC3E}">
        <p14:creationId xmlns:p14="http://schemas.microsoft.com/office/powerpoint/2010/main" val="35489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3635639-37E6-394B-9ACC-845DA02A629C}"/>
              </a:ext>
            </a:extLst>
          </p:cNvPr>
          <p:cNvSpPr txBox="1"/>
          <p:nvPr/>
        </p:nvSpPr>
        <p:spPr>
          <a:xfrm>
            <a:off x="528320" y="2143760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latin typeface="Georgia Pro Semibold" panose="020F0502020204030204" pitchFamily="34" charset="0"/>
                <a:cs typeface="Georgia Pro Semibold" panose="020F0502020204030204" pitchFamily="34" charset="0"/>
              </a:rPr>
              <a:t>La valise :</a:t>
            </a:r>
          </a:p>
        </p:txBody>
      </p:sp>
      <p:pic>
        <p:nvPicPr>
          <p:cNvPr id="3" name="Image 2" descr="Une image contenant texte, document, motif&#10;&#10;Le contenu généré par l’IA peut être incorrect.">
            <a:extLst>
              <a:ext uri="{FF2B5EF4-FFF2-40B4-BE49-F238E27FC236}">
                <a16:creationId xmlns:a16="http://schemas.microsoft.com/office/drawing/2014/main" id="{905A88CB-E8EE-23AB-1DD8-FCB34147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71" y="0"/>
            <a:ext cx="4938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67F70C8-C635-D34C-BC7C-62215807B1E1}"/>
              </a:ext>
            </a:extLst>
          </p:cNvPr>
          <p:cNvSpPr txBox="1"/>
          <p:nvPr/>
        </p:nvSpPr>
        <p:spPr>
          <a:xfrm>
            <a:off x="9278471" y="1209616"/>
            <a:ext cx="29135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Georgia Pro Semibold" panose="02040502050405020303" pitchFamily="18" charset="0"/>
              </a:rPr>
              <a:t>La fiche médicale:</a:t>
            </a:r>
          </a:p>
          <a:p>
            <a:endParaRPr lang="fr-FR" sz="1400" i="1" dirty="0">
              <a:latin typeface="Georgia Pro Semibold" panose="02040502050405020303" pitchFamily="18" charset="0"/>
            </a:endParaRPr>
          </a:p>
          <a:p>
            <a:r>
              <a:rPr lang="fr-FR" sz="1400" i="1" dirty="0">
                <a:latin typeface="Georgia Pro Semibold" panose="02040502050405020303" pitchFamily="18" charset="0"/>
              </a:rPr>
              <a:t>À remettre au titulaire 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au plus tard le 24 avril</a:t>
            </a:r>
          </a:p>
          <a:p>
            <a:endParaRPr lang="fr-FR" sz="1400" i="1" dirty="0">
              <a:latin typeface="Georgia Pro Semibold" panose="02040502050405020303" pitchFamily="18" charset="0"/>
            </a:endParaRPr>
          </a:p>
          <a:p>
            <a:r>
              <a:rPr lang="fr-FR" sz="1400" i="1" dirty="0">
                <a:latin typeface="Georgia Pro Semibold" panose="02040502050405020303" pitchFamily="18" charset="0"/>
              </a:rPr>
              <a:t>Le jour du départ, 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il faudra remettre la 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carte d’identité de 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votre enfant au titulaire</a:t>
            </a:r>
          </a:p>
          <a:p>
            <a:endParaRPr lang="fr-FR" sz="1400" i="1" dirty="0">
              <a:latin typeface="Georgia Pro Semibold" panose="02040502050405020303" pitchFamily="18" charset="0"/>
            </a:endParaRPr>
          </a:p>
          <a:p>
            <a:r>
              <a:rPr lang="fr-FR" sz="1400" i="1" dirty="0">
                <a:latin typeface="Georgia Pro Semibold" panose="02040502050405020303" pitchFamily="18" charset="0"/>
              </a:rPr>
              <a:t>N’hésitez pas à nous renseigner 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d’autres informations utiles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pour que le séjour de votre 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enfant se déroule au mieux</a:t>
            </a:r>
          </a:p>
          <a:p>
            <a:r>
              <a:rPr lang="fr-FR" sz="1400" i="1" dirty="0">
                <a:latin typeface="Georgia Pro Semibold" panose="02040502050405020303" pitchFamily="18" charset="0"/>
              </a:rPr>
              <a:t>(énurésie nocturne, rituels,…)</a:t>
            </a:r>
            <a:endParaRPr lang="fr-FR" sz="1200" i="1" dirty="0">
              <a:latin typeface="Georgia Pro Semibold" panose="02040502050405020303" pitchFamily="18" charset="0"/>
            </a:endParaRPr>
          </a:p>
        </p:txBody>
      </p:sp>
      <p:pic>
        <p:nvPicPr>
          <p:cNvPr id="5" name="Image 4" descr="Une image contenant texte, capture d’écran, reçu, document&#10;&#10;Le contenu généré par l’IA peut être incorrect.">
            <a:extLst>
              <a:ext uri="{FF2B5EF4-FFF2-40B4-BE49-F238E27FC236}">
                <a16:creationId xmlns:a16="http://schemas.microsoft.com/office/drawing/2014/main" id="{56F97E06-703D-0BBA-EA3F-7D563DDD7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1" y="363070"/>
            <a:ext cx="4256919" cy="5728447"/>
          </a:xfrm>
          <a:prstGeom prst="rect">
            <a:avLst/>
          </a:prstGeom>
        </p:spPr>
      </p:pic>
      <p:pic>
        <p:nvPicPr>
          <p:cNvPr id="9" name="Image 8" descr="Une image contenant texte, reçu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6476EBF8-80D4-659D-378E-151FCFAF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756" y="363070"/>
            <a:ext cx="4420666" cy="57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E32BDB-1D47-7442-ABD7-A4F2DA6D0F1C}"/>
              </a:ext>
            </a:extLst>
          </p:cNvPr>
          <p:cNvSpPr txBox="1"/>
          <p:nvPr/>
        </p:nvSpPr>
        <p:spPr>
          <a:xfrm>
            <a:off x="1554480" y="2722880"/>
            <a:ext cx="8438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i="1" dirty="0">
                <a:latin typeface="Georgia Pro Semibold" panose="020F0502020204030204" pitchFamily="34" charset="0"/>
                <a:cs typeface="Georgia Pro Semibold" panose="020F0502020204030204" pitchFamily="34" charset="0"/>
              </a:rPr>
              <a:t>Merci de votre confiance</a:t>
            </a:r>
          </a:p>
        </p:txBody>
      </p:sp>
    </p:spTree>
    <p:extLst>
      <p:ext uri="{BB962C8B-B14F-4D97-AF65-F5344CB8AC3E}">
        <p14:creationId xmlns:p14="http://schemas.microsoft.com/office/powerpoint/2010/main" val="340949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5E46079A-4648-465E-9D1A-479174C9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1728" y="3092185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A3BA42E0-6D8E-44BF-AC6B-5FB25C200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91EF6403-FD18-4EC0-840F-8F70F3494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92B6AD13-0D11-4C0C-A362-E048C9732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61DDD1A9-F0A4-4900-9DEF-F6B383361B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F26977AE-F962-40FD-945B-D1E106951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078955A-1871-4463-B23D-8AD33984C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F1D297-74F5-4948-9655-BC87A30A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637359"/>
            <a:ext cx="5486401" cy="1220641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6DB040-BB4B-446D-9172-7253A566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782" y="5182141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8AE7480-26E8-4D60-9ABF-DF801570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44645D-B360-4E3D-A96A-6D9CE4F34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99C8E1E-3260-4E6A-83CA-933468316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3A551C21-5423-4320-86B3-CA6956E70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6D1A9E3F-8323-45A6-B267-8EA6B1A00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F4049F71-8749-4860-8F6D-611D459A9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9D62868-92E4-42DF-9CF9-A9190CC14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EF145A-DC00-5E4C-86BA-44101F701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6305" y="5177307"/>
            <a:ext cx="4213359" cy="7267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2400" i="1" dirty="0">
                <a:latin typeface="Georgia Pro Cond Light" panose="02040502050405020303" pitchFamily="18" charset="0"/>
                <a:cs typeface="Georgia Pro Semibold" panose="020F0502020204030204" pitchFamily="34" charset="0"/>
              </a:rPr>
              <a:t>Un château rien que pour nous…</a:t>
            </a:r>
          </a:p>
          <a:p>
            <a:endParaRPr lang="en-US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E0A108A-C0C9-764D-AAEA-D640D5744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82" y="758626"/>
            <a:ext cx="5822300" cy="4037803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B6F80D-C349-6E41-B46A-884D68C6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287" y="782389"/>
            <a:ext cx="5763931" cy="40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E5A005-7DEF-2949-B9A8-E97F0D5B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70" y="610339"/>
            <a:ext cx="3579073" cy="10876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2800" dirty="0"/>
              <a:t>Notre espace de vie Durant 3 jours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7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3115F3D-7AE6-0A44-B490-6FF853ACF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4745" y="530136"/>
            <a:ext cx="8061818" cy="5623118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319041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DF928-B6EF-164E-AF3C-12A6CA77D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36" y="730687"/>
            <a:ext cx="10322527" cy="4766871"/>
          </a:xfrm>
        </p:spPr>
        <p:txBody>
          <a:bodyPr>
            <a:noAutofit/>
          </a:bodyPr>
          <a:lstStyle/>
          <a:p>
            <a:pPr algn="ctr"/>
            <a:br>
              <a:rPr lang="fr-FR" sz="5400" u="sng" dirty="0"/>
            </a:br>
            <a:br>
              <a:rPr lang="fr-FR" sz="5400" u="sng" dirty="0"/>
            </a:br>
            <a:r>
              <a:rPr lang="fr-FR" sz="5400" u="sng" dirty="0"/>
              <a:t>Les activités:</a:t>
            </a:r>
            <a:br>
              <a:rPr lang="fr-FR" sz="5400" u="sng" dirty="0"/>
            </a:br>
            <a:br>
              <a:rPr lang="fr-FR" dirty="0"/>
            </a:br>
            <a:r>
              <a:rPr lang="fr-FR" dirty="0"/>
              <a:t>Répartis en 3 groupes (enfants de M3-P1-P2), les enfants vivront toutes les activités accompagnés des enseignantes et des animateurs.</a:t>
            </a:r>
          </a:p>
        </p:txBody>
      </p:sp>
    </p:spTree>
    <p:extLst>
      <p:ext uri="{BB962C8B-B14F-4D97-AF65-F5344CB8AC3E}">
        <p14:creationId xmlns:p14="http://schemas.microsoft.com/office/powerpoint/2010/main" val="408743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0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5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C31886-91D5-1C40-B55A-ADFFBC6B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740" y="1122363"/>
            <a:ext cx="5066592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La rivière</a:t>
            </a:r>
          </a:p>
        </p:txBody>
      </p:sp>
      <p:pic>
        <p:nvPicPr>
          <p:cNvPr id="5" name="Espace réservé du contenu 4" descr="Une image contenant différent, extérieur, divers, même&#10;&#10;Description générée automatiquement">
            <a:extLst>
              <a:ext uri="{FF2B5EF4-FFF2-40B4-BE49-F238E27FC236}">
                <a16:creationId xmlns:a16="http://schemas.microsoft.com/office/drawing/2014/main" id="{D8BA6BF6-5E74-A745-BA60-D526E0B2F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84" r="-1" b="8569"/>
          <a:stretch/>
        </p:blipFill>
        <p:spPr>
          <a:xfrm>
            <a:off x="366467" y="589258"/>
            <a:ext cx="4896980" cy="5923757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3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9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C2EDEC6D-4AE3-D346-9671-21A5759BE49F}"/>
              </a:ext>
            </a:extLst>
          </p:cNvPr>
          <p:cNvSpPr txBox="1"/>
          <p:nvPr/>
        </p:nvSpPr>
        <p:spPr>
          <a:xfrm>
            <a:off x="5859018" y="3569625"/>
            <a:ext cx="60229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latin typeface="Georgia Pro Cond Light" panose="02040502050405020303" pitchFamily="18" charset="0"/>
              </a:rPr>
              <a:t>La rivière se situe à 2 pas du Castel, durant cette activité,</a:t>
            </a:r>
          </a:p>
          <a:p>
            <a:r>
              <a:rPr lang="fr-FR" sz="2400" i="1" dirty="0">
                <a:latin typeface="Georgia Pro Cond Light" panose="02040502050405020303" pitchFamily="18" charset="0"/>
              </a:rPr>
              <a:t>Les enfants auront la joie de jouer aux explorateurs les pieds dans l’eau avec leurs épuisettes, leurs seaux, et leurs loupes.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8650392"/>
      </p:ext>
    </p:extLst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2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0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E8372B-2C03-FD40-8545-5182A485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Balade généraliste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2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4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EF145A-DC00-5E4C-86BA-44101F701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717" y="2796427"/>
            <a:ext cx="5566263" cy="3274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2400" i="1" dirty="0">
                <a:latin typeface="Georgia Pro Cond Light" panose="02040502050405020303" pitchFamily="18" charset="0"/>
              </a:rPr>
              <a:t>Accompagnés par un guide nature, nous découvrons l’environnement, les paysages.</a:t>
            </a:r>
          </a:p>
          <a:p>
            <a:r>
              <a:rPr lang="fr-FR" sz="2400" i="1" dirty="0">
                <a:latin typeface="Georgia Pro Cond Light" panose="02040502050405020303" pitchFamily="18" charset="0"/>
              </a:rPr>
              <a:t>Nous observons les différences entre campagne et ville.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5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Espace réservé du contenu 9" descr="Une image contenant texte, différent, divers, même&#10;&#10;Description générée automatiquement">
            <a:extLst>
              <a:ext uri="{FF2B5EF4-FFF2-40B4-BE49-F238E27FC236}">
                <a16:creationId xmlns:a16="http://schemas.microsoft.com/office/drawing/2014/main" id="{61D93949-A1BC-104F-B458-148AB024D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154" y="166"/>
            <a:ext cx="4575697" cy="6857833"/>
          </a:xfrm>
        </p:spPr>
      </p:pic>
    </p:spTree>
    <p:extLst>
      <p:ext uri="{BB962C8B-B14F-4D97-AF65-F5344CB8AC3E}">
        <p14:creationId xmlns:p14="http://schemas.microsoft.com/office/powerpoint/2010/main" val="70870099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4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7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C31886-91D5-1C40-B55A-ADFFBC6B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22363"/>
            <a:ext cx="5319470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Les petites bêtes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1DEB8A1-0BB8-48FD-8739-36D42B5F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5620" y="0"/>
            <a:ext cx="1446380" cy="2080204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6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7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9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8E888BFA-FA2E-44AF-9D7B-16D609CD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7846"/>
            <a:ext cx="3838150" cy="1105920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7CE019E-45F4-43D5-9AB7-9B668C6E6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98068" y="525171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C480AF2-3BB1-4050-B21E-AB449FE50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3E90887-79C9-41C0-B858-2F1BBDB0D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8C19F66-7FD5-40E7-9815-B07EFECA6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0" name="Graphic 12">
              <a:extLst>
                <a:ext uri="{FF2B5EF4-FFF2-40B4-BE49-F238E27FC236}">
                  <a16:creationId xmlns:a16="http://schemas.microsoft.com/office/drawing/2014/main" id="{D5C72724-3286-4EB9-9914-3494FBE16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Graphic 15">
              <a:extLst>
                <a:ext uri="{FF2B5EF4-FFF2-40B4-BE49-F238E27FC236}">
                  <a16:creationId xmlns:a16="http://schemas.microsoft.com/office/drawing/2014/main" id="{932523A8-D1B0-4E30-B39D-0D5333498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Graphic 15">
              <a:extLst>
                <a:ext uri="{FF2B5EF4-FFF2-40B4-BE49-F238E27FC236}">
                  <a16:creationId xmlns:a16="http://schemas.microsoft.com/office/drawing/2014/main" id="{2FA0DBAA-ACBC-42C4-88B2-1EBB6EC0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1AE6197-E637-4088-81E6-76DCE41A5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5CCF1E2-54A7-834B-A3DF-AC5CAFD9EE77}"/>
              </a:ext>
            </a:extLst>
          </p:cNvPr>
          <p:cNvSpPr txBox="1"/>
          <p:nvPr/>
        </p:nvSpPr>
        <p:spPr>
          <a:xfrm>
            <a:off x="5816953" y="3747724"/>
            <a:ext cx="4735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latin typeface="Georgia Pro Cond Light" panose="02040502050405020303" pitchFamily="18" charset="0"/>
              </a:rPr>
              <a:t>Identification des différentes espèces.</a:t>
            </a:r>
          </a:p>
          <a:p>
            <a:r>
              <a:rPr lang="fr-FR" sz="2400" i="1" dirty="0">
                <a:latin typeface="Georgia Pro Cond Light" panose="02040502050405020303" pitchFamily="18" charset="0"/>
              </a:rPr>
              <a:t>Découverte des habitants de la forêt.</a:t>
            </a:r>
          </a:p>
          <a:p>
            <a:endParaRPr lang="fr-FR" dirty="0"/>
          </a:p>
        </p:txBody>
      </p:sp>
      <p:pic>
        <p:nvPicPr>
          <p:cNvPr id="14" name="Espace réservé du contenu 13" descr="Une image contenant plein air, arbre, feuille, arbre fruitier&#10;&#10;Le contenu généré par l’IA peut être incorrect.">
            <a:extLst>
              <a:ext uri="{FF2B5EF4-FFF2-40B4-BE49-F238E27FC236}">
                <a16:creationId xmlns:a16="http://schemas.microsoft.com/office/drawing/2014/main" id="{F7C9E95A-91F0-2EBA-6622-AD7481BD5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32860" y="613740"/>
            <a:ext cx="3186547" cy="2389910"/>
          </a:xfrm>
        </p:spPr>
      </p:pic>
      <p:pic>
        <p:nvPicPr>
          <p:cNvPr id="16" name="Image 15" descr="Une image contenant habits, plein air, personne, personnes&#10;&#10;Le contenu généré par l’IA peut être incorrect.">
            <a:extLst>
              <a:ext uri="{FF2B5EF4-FFF2-40B4-BE49-F238E27FC236}">
                <a16:creationId xmlns:a16="http://schemas.microsoft.com/office/drawing/2014/main" id="{25A5C2D5-7247-8CC7-601E-1B59F5D9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91" y="1001509"/>
            <a:ext cx="2798933" cy="2099200"/>
          </a:xfrm>
          <a:prstGeom prst="rect">
            <a:avLst/>
          </a:prstGeom>
        </p:spPr>
      </p:pic>
      <p:pic>
        <p:nvPicPr>
          <p:cNvPr id="18" name="Image 17" descr="Une image contenant plein air, arbre, plante, personnes&#10;&#10;Le contenu généré par l’IA peut être incorrect.">
            <a:extLst>
              <a:ext uri="{FF2B5EF4-FFF2-40B4-BE49-F238E27FC236}">
                <a16:creationId xmlns:a16="http://schemas.microsoft.com/office/drawing/2014/main" id="{2A37BAB0-D37B-E62D-F521-FB241B2F66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" b="21134"/>
          <a:stretch>
            <a:fillRect/>
          </a:stretch>
        </p:blipFill>
        <p:spPr>
          <a:xfrm>
            <a:off x="1182510" y="3535090"/>
            <a:ext cx="4077831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9063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10ECDC-7028-BBF8-4780-4DB1766EF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743DEB5C-C7CD-6D89-1B8F-8421472EB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330C2EF-EDF6-FCB3-C5FB-329A7B82B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8BE8F04-8724-BFC2-642A-3FD5538E8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B4917D-4166-7353-EF71-721937926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6874605-0183-2265-41DB-08A94E10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7" name="Graphic 12">
              <a:extLst>
                <a:ext uri="{FF2B5EF4-FFF2-40B4-BE49-F238E27FC236}">
                  <a16:creationId xmlns:a16="http://schemas.microsoft.com/office/drawing/2014/main" id="{BA8DEFC3-21E6-A642-96D1-7485405F1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15">
              <a:extLst>
                <a:ext uri="{FF2B5EF4-FFF2-40B4-BE49-F238E27FC236}">
                  <a16:creationId xmlns:a16="http://schemas.microsoft.com/office/drawing/2014/main" id="{620CCA41-83E4-A8DD-5161-B740F63AD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15">
              <a:extLst>
                <a:ext uri="{FF2B5EF4-FFF2-40B4-BE49-F238E27FC236}">
                  <a16:creationId xmlns:a16="http://schemas.microsoft.com/office/drawing/2014/main" id="{CF42A7E7-27E6-E1C2-F7D7-6C69A01E3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6067FBA-1F6B-7B6C-0A7F-1496D35C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C9550D9-7EB9-3AA3-8BB2-6036DF9C3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4" name="Graphic 78">
            <a:extLst>
              <a:ext uri="{FF2B5EF4-FFF2-40B4-BE49-F238E27FC236}">
                <a16:creationId xmlns:a16="http://schemas.microsoft.com/office/drawing/2014/main" id="{2572192B-53B5-ABA3-0450-F1C13A144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5" name="Graphic 78">
              <a:extLst>
                <a:ext uri="{FF2B5EF4-FFF2-40B4-BE49-F238E27FC236}">
                  <a16:creationId xmlns:a16="http://schemas.microsoft.com/office/drawing/2014/main" id="{9EB8D837-208C-2C4F-4137-82FAAB7EE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aphic 78">
              <a:extLst>
                <a:ext uri="{FF2B5EF4-FFF2-40B4-BE49-F238E27FC236}">
                  <a16:creationId xmlns:a16="http://schemas.microsoft.com/office/drawing/2014/main" id="{BC6C1E82-5CE3-418B-0E31-40DED6A16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7" name="Graphic 78">
                <a:extLst>
                  <a:ext uri="{FF2B5EF4-FFF2-40B4-BE49-F238E27FC236}">
                    <a16:creationId xmlns:a16="http://schemas.microsoft.com/office/drawing/2014/main" id="{1A56897B-B109-C423-F63D-652091F385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Graphic 78">
                <a:extLst>
                  <a:ext uri="{FF2B5EF4-FFF2-40B4-BE49-F238E27FC236}">
                    <a16:creationId xmlns:a16="http://schemas.microsoft.com/office/drawing/2014/main" id="{7765D0DC-105F-29E8-B2DD-D6C8D2D8FD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Graphic 78">
                <a:extLst>
                  <a:ext uri="{FF2B5EF4-FFF2-40B4-BE49-F238E27FC236}">
                    <a16:creationId xmlns:a16="http://schemas.microsoft.com/office/drawing/2014/main" id="{3B3E00FC-E1C5-0FEC-13DB-89D0AD11F1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Graphic 78">
                <a:extLst>
                  <a:ext uri="{FF2B5EF4-FFF2-40B4-BE49-F238E27FC236}">
                    <a16:creationId xmlns:a16="http://schemas.microsoft.com/office/drawing/2014/main" id="{80EDE797-71B1-ABA7-C62B-32B097A2F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71D7C64-6942-8BE5-7CE2-FE0DE87C7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2A8ECF-8DB6-B2AA-1FF5-2D393E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22363"/>
            <a:ext cx="5319470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La </a:t>
            </a:r>
            <a:r>
              <a:rPr lang="fr-FR" sz="4000" noProof="0" dirty="0"/>
              <a:t>forêt </a:t>
            </a:r>
            <a:r>
              <a:rPr lang="en-US" sz="4000" dirty="0"/>
              <a:t> </a:t>
            </a:r>
          </a:p>
        </p:txBody>
      </p:sp>
      <p:pic>
        <p:nvPicPr>
          <p:cNvPr id="5" name="Espace réservé du contenu 4" descr="Une image contenant herbe, extérieur, différent, personne&#10;&#10;Description générée automatiquement">
            <a:extLst>
              <a:ext uri="{FF2B5EF4-FFF2-40B4-BE49-F238E27FC236}">
                <a16:creationId xmlns:a16="http://schemas.microsoft.com/office/drawing/2014/main" id="{99059887-2BFB-77E6-1883-8E0FE32A2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58" r="-1" b="12295"/>
          <a:stretch/>
        </p:blipFill>
        <p:spPr>
          <a:xfrm>
            <a:off x="638297" y="583710"/>
            <a:ext cx="4688455" cy="5671537"/>
          </a:xfrm>
          <a:prstGeom prst="rect">
            <a:avLst/>
          </a:prstGeom>
        </p:spPr>
      </p:pic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AF460218-BBE8-2259-3C38-B7B48A708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5620" y="0"/>
            <a:ext cx="1446380" cy="2080204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6" name="Graphic 78">
            <a:extLst>
              <a:ext uri="{FF2B5EF4-FFF2-40B4-BE49-F238E27FC236}">
                <a16:creationId xmlns:a16="http://schemas.microsoft.com/office/drawing/2014/main" id="{E0D83865-E2A3-727F-EFF7-1597B35D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7" name="Graphic 78">
              <a:extLst>
                <a:ext uri="{FF2B5EF4-FFF2-40B4-BE49-F238E27FC236}">
                  <a16:creationId xmlns:a16="http://schemas.microsoft.com/office/drawing/2014/main" id="{4F114FA8-BFFA-1E01-3FDD-A3EF8852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aphic 78">
              <a:extLst>
                <a:ext uri="{FF2B5EF4-FFF2-40B4-BE49-F238E27FC236}">
                  <a16:creationId xmlns:a16="http://schemas.microsoft.com/office/drawing/2014/main" id="{72E6C113-9CCE-C12D-2204-E026F58C5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9" name="Graphic 78">
                <a:extLst>
                  <a:ext uri="{FF2B5EF4-FFF2-40B4-BE49-F238E27FC236}">
                    <a16:creationId xmlns:a16="http://schemas.microsoft.com/office/drawing/2014/main" id="{50CAA742-2C19-7137-3E36-6370B28B3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Graphic 78">
                <a:extLst>
                  <a:ext uri="{FF2B5EF4-FFF2-40B4-BE49-F238E27FC236}">
                    <a16:creationId xmlns:a16="http://schemas.microsoft.com/office/drawing/2014/main" id="{E22AFBF8-1014-F195-C171-7A997A0FD8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Graphic 78">
                <a:extLst>
                  <a:ext uri="{FF2B5EF4-FFF2-40B4-BE49-F238E27FC236}">
                    <a16:creationId xmlns:a16="http://schemas.microsoft.com/office/drawing/2014/main" id="{43C59204-D5E8-290D-06EE-4845BA9DC9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Graphic 78">
                <a:extLst>
                  <a:ext uri="{FF2B5EF4-FFF2-40B4-BE49-F238E27FC236}">
                    <a16:creationId xmlns:a16="http://schemas.microsoft.com/office/drawing/2014/main" id="{8D4E53F7-2089-F28F-57F6-E42D54BB1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67E9DED3-DAFD-FD35-A9BD-14F755C02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7846"/>
            <a:ext cx="3838150" cy="1105920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0F5DA9D-3451-0A5E-8D57-16093038F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98068" y="525171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FBC603B-EE74-3CB7-A21C-80AAD2677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46D2615-E2BD-1534-A599-CC3C3E6FC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289473F-2D6F-768C-7B7A-E3C7281DF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0" name="Graphic 12">
              <a:extLst>
                <a:ext uri="{FF2B5EF4-FFF2-40B4-BE49-F238E27FC236}">
                  <a16:creationId xmlns:a16="http://schemas.microsoft.com/office/drawing/2014/main" id="{9EF6CA7B-9C83-2528-3372-E6E51D627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Graphic 15">
              <a:extLst>
                <a:ext uri="{FF2B5EF4-FFF2-40B4-BE49-F238E27FC236}">
                  <a16:creationId xmlns:a16="http://schemas.microsoft.com/office/drawing/2014/main" id="{89B09F8A-9CC7-7E91-0D4A-2622FBF37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Graphic 15">
              <a:extLst>
                <a:ext uri="{FF2B5EF4-FFF2-40B4-BE49-F238E27FC236}">
                  <a16:creationId xmlns:a16="http://schemas.microsoft.com/office/drawing/2014/main" id="{13BAAB37-7D6D-B74D-640A-70DAC7E32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BCAF39F-14C8-97CF-B322-122AF1DC2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EA257D8-3196-B0EF-692B-2C32809C02A6}"/>
              </a:ext>
            </a:extLst>
          </p:cNvPr>
          <p:cNvSpPr txBox="1"/>
          <p:nvPr/>
        </p:nvSpPr>
        <p:spPr>
          <a:xfrm>
            <a:off x="5816953" y="3747724"/>
            <a:ext cx="6288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latin typeface="Georgia Pro Cond Light" panose="02040502050405020303" pitchFamily="18" charset="0"/>
              </a:rPr>
              <a:t>Découverte de ce qui nous entoure grâce à nos sens.</a:t>
            </a:r>
          </a:p>
          <a:p>
            <a:r>
              <a:rPr lang="fr-FR" sz="2400" i="1" dirty="0">
                <a:latin typeface="Georgia Pro Cond Light" panose="02040502050405020303" pitchFamily="18" charset="0"/>
              </a:rPr>
              <a:t>Explication de la croissance des arbres.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6217527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22346-584F-4549-AB62-9B367121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15" y="1116107"/>
            <a:ext cx="10077557" cy="6971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dirty="0"/>
              <a:t>La vie en collectivité</a:t>
            </a:r>
            <a:br>
              <a:rPr lang="fr-FR" dirty="0"/>
            </a:br>
            <a:br>
              <a:rPr lang="fr-FR" dirty="0"/>
            </a:br>
            <a:r>
              <a:rPr lang="fr-FR" sz="2200" dirty="0"/>
              <a:t>bien noter le nom de votre enfant sur toutes les affaires </a:t>
            </a:r>
            <a:r>
              <a:rPr lang="fr-FR" sz="2200" dirty="0">
                <a:sym typeface="Wingdings" pitchFamily="2" charset="2"/>
              </a:rPr>
              <a:t>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2BE4BE-7FFD-F54E-9417-2BA0F1ED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106" y="1965994"/>
            <a:ext cx="7195279" cy="4791067"/>
          </a:xfrm>
        </p:spPr>
      </p:pic>
    </p:spTree>
    <p:extLst>
      <p:ext uri="{BB962C8B-B14F-4D97-AF65-F5344CB8AC3E}">
        <p14:creationId xmlns:p14="http://schemas.microsoft.com/office/powerpoint/2010/main" val="3494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ocaVTI">
  <a:themeElements>
    <a:clrScheme name="Violet2">
      <a:dk1>
        <a:srgbClr val="000000"/>
      </a:dk1>
      <a:lt1>
        <a:srgbClr val="FFFFFF"/>
      </a:lt1>
      <a:dk2>
        <a:srgbClr val="351835"/>
      </a:dk2>
      <a:lt2>
        <a:srgbClr val="F3F0F3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A6A9B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340</Words>
  <Application>Microsoft Macintosh PowerPoint</Application>
  <PresentationFormat>Grand écran</PresentationFormat>
  <Paragraphs>47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Avenir Next LT Pro</vt:lpstr>
      <vt:lpstr>Avenir Next LT Pro Light</vt:lpstr>
      <vt:lpstr>Georgia Pro Cond Light</vt:lpstr>
      <vt:lpstr>Georgia Pro Semibold</vt:lpstr>
      <vt:lpstr>Wingdings</vt:lpstr>
      <vt:lpstr>RocaVTI</vt:lpstr>
      <vt:lpstr>  Classes vertes au Castel Notre-Dame Remersdael </vt:lpstr>
      <vt:lpstr>Présentation PowerPoint</vt:lpstr>
      <vt:lpstr>Notre espace de vie Durant 3 jours</vt:lpstr>
      <vt:lpstr>  Les activités:  Répartis en 3 groupes (enfants de M3-P1-P2), les enfants vivront toutes les activités accompagnés des enseignantes et des animateurs.</vt:lpstr>
      <vt:lpstr>La rivière</vt:lpstr>
      <vt:lpstr>Balade généraliste</vt:lpstr>
      <vt:lpstr>Les petites bêtes</vt:lpstr>
      <vt:lpstr>La forêt  </vt:lpstr>
      <vt:lpstr>La vie en collectivité  bien noter le nom de votre enfant sur toutes les affaires </vt:lpstr>
      <vt:lpstr>Les repas</vt:lpstr>
      <vt:lpstr>Les chambres</vt:lpstr>
      <vt:lpstr>Les moments “libres”</vt:lpstr>
      <vt:lpstr>Vos documents:  Liste du matériel Fiche médicale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Classes vertes </dc:title>
  <dc:creator>adeline desmet</dc:creator>
  <cp:lastModifiedBy>Adeline Desmet</cp:lastModifiedBy>
  <cp:revision>24</cp:revision>
  <dcterms:created xsi:type="dcterms:W3CDTF">2022-03-21T17:28:06Z</dcterms:created>
  <dcterms:modified xsi:type="dcterms:W3CDTF">2026-04-01T15:44:31Z</dcterms:modified>
</cp:coreProperties>
</file>